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7"/>
  </p:notesMasterIdLst>
  <p:sldIdLst>
    <p:sldId id="691" r:id="rId2"/>
    <p:sldId id="720" r:id="rId3"/>
    <p:sldId id="719" r:id="rId4"/>
    <p:sldId id="727" r:id="rId5"/>
    <p:sldId id="721" r:id="rId6"/>
    <p:sldId id="724" r:id="rId7"/>
    <p:sldId id="725" r:id="rId8"/>
    <p:sldId id="704" r:id="rId9"/>
    <p:sldId id="728" r:id="rId10"/>
    <p:sldId id="726" r:id="rId11"/>
    <p:sldId id="711" r:id="rId12"/>
    <p:sldId id="717" r:id="rId13"/>
    <p:sldId id="716" r:id="rId14"/>
    <p:sldId id="714" r:id="rId15"/>
    <p:sldId id="715" r:id="rId16"/>
    <p:sldId id="718" r:id="rId17"/>
    <p:sldId id="729" r:id="rId18"/>
    <p:sldId id="703" r:id="rId19"/>
    <p:sldId id="722" r:id="rId20"/>
    <p:sldId id="723" r:id="rId21"/>
    <p:sldId id="705" r:id="rId22"/>
    <p:sldId id="730" r:id="rId23"/>
    <p:sldId id="731" r:id="rId24"/>
    <p:sldId id="732" r:id="rId25"/>
    <p:sldId id="733" r:id="rId26"/>
  </p:sldIdLst>
  <p:sldSz cx="12192000" cy="6858000"/>
  <p:notesSz cx="6858000" cy="9144000"/>
  <p:embeddedFontLst>
    <p:embeddedFont>
      <p:font typeface="Audiowide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Open Sans" panose="020B0604020202020204" charset="0"/>
      <p:regular r:id="rId34"/>
      <p:bold r:id="rId35"/>
      <p:italic r:id="rId36"/>
      <p:boldItalic r:id="rId37"/>
    </p:embeddedFont>
    <p:embeddedFont>
      <p:font typeface="Varela Round" panose="020B0604020202020204" charset="-79"/>
      <p:regular r:id="rId3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4035" autoAdjust="0"/>
  </p:normalViewPr>
  <p:slideViewPr>
    <p:cSldViewPr snapToGrid="0">
      <p:cViewPr varScale="1">
        <p:scale>
          <a:sx n="108" d="100"/>
          <a:sy n="108" d="100"/>
        </p:scale>
        <p:origin x="93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133DB-AE36-4C65-A762-202382778B3E}" type="datetimeFigureOut">
              <a:rPr lang="de-DE" smtClean="0"/>
              <a:t>15.04.2021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A9A25-AEB5-4154-AF71-81B8488613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978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/>
          <p:cNvSpPr/>
          <p:nvPr userDrawn="1"/>
        </p:nvSpPr>
        <p:spPr>
          <a:xfrm>
            <a:off x="0" y="293194"/>
            <a:ext cx="12192000" cy="83155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0000CC"/>
              </a:solidFill>
            </a:endParaRPr>
          </a:p>
        </p:txBody>
      </p:sp>
      <p:sp>
        <p:nvSpPr>
          <p:cNvPr id="44" name="Rechteck 26"/>
          <p:cNvSpPr>
            <a:spLocks noChangeArrowheads="1"/>
          </p:cNvSpPr>
          <p:nvPr userDrawn="1"/>
        </p:nvSpPr>
        <p:spPr bwMode="auto">
          <a:xfrm>
            <a:off x="1" y="1268487"/>
            <a:ext cx="65" cy="184666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de-DE" sz="12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5" name="Textfeld 27"/>
          <p:cNvSpPr txBox="1">
            <a:spLocks noChangeArrowheads="1"/>
          </p:cNvSpPr>
          <p:nvPr userDrawn="1"/>
        </p:nvSpPr>
        <p:spPr bwMode="auto">
          <a:xfrm>
            <a:off x="209551" y="479602"/>
            <a:ext cx="49857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de-DE" sz="2800" b="0" dirty="0">
                <a:solidFill>
                  <a:schemeClr val="bg1"/>
                </a:solidFill>
                <a:latin typeface="Audiowide" panose="02000503000000020004" pitchFamily="2" charset="0"/>
              </a:rPr>
              <a:t>Think Future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4338948" y="-644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VS</a:t>
            </a:r>
            <a:r>
              <a:rPr lang="de-DE" sz="1400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– NUR FÜR DEN DIENSTGEBRAUCH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itel 1"/>
          <p:cNvSpPr>
            <a:spLocks noGrp="1"/>
          </p:cNvSpPr>
          <p:nvPr>
            <p:ph type="ctrTitle"/>
          </p:nvPr>
        </p:nvSpPr>
        <p:spPr>
          <a:xfrm>
            <a:off x="209551" y="3468886"/>
            <a:ext cx="10363200" cy="1470025"/>
          </a:xfrm>
        </p:spPr>
        <p:txBody>
          <a:bodyPr>
            <a:normAutofit/>
          </a:bodyPr>
          <a:lstStyle>
            <a:lvl1pPr algn="l">
              <a:defRPr sz="2000">
                <a:latin typeface="Varela Round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0" name="Untertitel 2"/>
          <p:cNvSpPr>
            <a:spLocks noGrp="1"/>
          </p:cNvSpPr>
          <p:nvPr>
            <p:ph type="subTitle" idx="1"/>
          </p:nvPr>
        </p:nvSpPr>
        <p:spPr>
          <a:xfrm>
            <a:off x="209551" y="4960760"/>
            <a:ext cx="10363200" cy="10605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31" name="Rechteck 25"/>
          <p:cNvSpPr>
            <a:spLocks noChangeArrowheads="1"/>
          </p:cNvSpPr>
          <p:nvPr userDrawn="1"/>
        </p:nvSpPr>
        <p:spPr bwMode="auto">
          <a:xfrm>
            <a:off x="1" y="2708027"/>
            <a:ext cx="65" cy="184666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de-DE" sz="120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98D72FC-E2A2-4187-B847-875517D4C1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2612" y="333949"/>
            <a:ext cx="1725318" cy="749873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8660E32-A8A8-4708-973D-D0463B7926E7}"/>
              </a:ext>
            </a:extLst>
          </p:cNvPr>
          <p:cNvGrpSpPr/>
          <p:nvPr userDrawn="1"/>
        </p:nvGrpSpPr>
        <p:grpSpPr>
          <a:xfrm>
            <a:off x="0" y="1196752"/>
            <a:ext cx="12192000" cy="2050118"/>
            <a:chOff x="0" y="1196752"/>
            <a:chExt cx="12192000" cy="2050118"/>
          </a:xfrm>
        </p:grpSpPr>
        <p:sp>
          <p:nvSpPr>
            <p:cNvPr id="35" name="Rechteck 25">
              <a:extLst>
                <a:ext uri="{FF2B5EF4-FFF2-40B4-BE49-F238E27FC236}">
                  <a16:creationId xmlns:a16="http://schemas.microsoft.com/office/drawing/2014/main" id="{DD63F046-16C6-4EDE-AB8D-2E56905B57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" y="2708027"/>
              <a:ext cx="65" cy="18466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de-DE" sz="120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6" name="Rechteck 26">
              <a:extLst>
                <a:ext uri="{FF2B5EF4-FFF2-40B4-BE49-F238E27FC236}">
                  <a16:creationId xmlns:a16="http://schemas.microsoft.com/office/drawing/2014/main" id="{6DFC6927-0B98-4806-B513-754924B360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" y="1196752"/>
              <a:ext cx="65" cy="18466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de-DE" sz="1200">
                <a:solidFill>
                  <a:prstClr val="black"/>
                </a:solidFill>
                <a:latin typeface="Arial" charset="0"/>
              </a:endParaRPr>
            </a:p>
          </p:txBody>
        </p:sp>
        <p:cxnSp>
          <p:nvCxnSpPr>
            <p:cNvPr id="37" name="Gerade Verbindung 19">
              <a:extLst>
                <a:ext uri="{FF2B5EF4-FFF2-40B4-BE49-F238E27FC236}">
                  <a16:creationId xmlns:a16="http://schemas.microsoft.com/office/drawing/2014/main" id="{3C9CD3C2-6710-4551-B773-5DBF1E911D54}"/>
                </a:ext>
              </a:extLst>
            </p:cNvPr>
            <p:cNvCxnSpPr>
              <a:cxnSpLocks noChangeShapeType="1"/>
            </p:cNvCxnSpPr>
            <p:nvPr userDrawn="1"/>
          </p:nvCxnSpPr>
          <p:spPr bwMode="auto">
            <a:xfrm>
              <a:off x="0" y="1196752"/>
              <a:ext cx="12192000" cy="0"/>
            </a:xfrm>
            <a:prstGeom prst="line">
              <a:avLst/>
            </a:prstGeom>
            <a:noFill/>
            <a:ln w="9525" algn="ctr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Gerade Verbindung 18">
              <a:extLst>
                <a:ext uri="{FF2B5EF4-FFF2-40B4-BE49-F238E27FC236}">
                  <a16:creationId xmlns:a16="http://schemas.microsoft.com/office/drawing/2014/main" id="{2C3A046E-05A3-4625-A6EC-E9A1BB28BC04}"/>
                </a:ext>
              </a:extLst>
            </p:cNvPr>
            <p:cNvCxnSpPr>
              <a:cxnSpLocks noChangeShapeType="1"/>
            </p:cNvCxnSpPr>
            <p:nvPr userDrawn="1"/>
          </p:nvCxnSpPr>
          <p:spPr bwMode="auto">
            <a:xfrm>
              <a:off x="0" y="3246870"/>
              <a:ext cx="12192000" cy="0"/>
            </a:xfrm>
            <a:prstGeom prst="line">
              <a:avLst/>
            </a:prstGeom>
            <a:noFill/>
            <a:ln w="9525" algn="ctr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36B24D4-7AFD-49DA-BBBA-7F37F98E44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83" y="1271291"/>
              <a:ext cx="2910120" cy="1637758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7257A346-D286-4B33-B9BE-CD2D123003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420" y="1274360"/>
              <a:ext cx="2910462" cy="1634688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7A5042AD-BE0C-4C54-B693-C00A927B81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967" y="1284656"/>
              <a:ext cx="2910462" cy="1623456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52A8D32-4F5E-40DB-B79F-93E68519CE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9626" y="1284656"/>
              <a:ext cx="2898098" cy="1623456"/>
            </a:xfrm>
            <a:prstGeom prst="rect">
              <a:avLst/>
            </a:prstGeom>
          </p:spPr>
        </p:pic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11155B71-58B2-4A28-B516-7F3B7655426C}"/>
                </a:ext>
              </a:extLst>
            </p:cNvPr>
            <p:cNvSpPr txBox="1"/>
            <p:nvPr userDrawn="1"/>
          </p:nvSpPr>
          <p:spPr>
            <a:xfrm>
              <a:off x="154056" y="2908443"/>
              <a:ext cx="2875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udiowide" panose="02000503000000020004" pitchFamily="2" charset="0"/>
                </a:rPr>
                <a:t>Aerospace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01CB7858-8904-4F55-B7A7-EEB95598798F}"/>
                </a:ext>
              </a:extLst>
            </p:cNvPr>
            <p:cNvSpPr txBox="1"/>
            <p:nvPr userDrawn="1"/>
          </p:nvSpPr>
          <p:spPr>
            <a:xfrm>
              <a:off x="3160785" y="2902066"/>
              <a:ext cx="2898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>
                  <a:latin typeface="Audiowide" panose="02000503000000020004" pitchFamily="2" charset="0"/>
                </a:rPr>
                <a:t>Machine</a:t>
              </a:r>
              <a:r>
                <a:rPr lang="de-DE" sz="1400" dirty="0">
                  <a:latin typeface="Audiowide" panose="02000503000000020004" pitchFamily="2" charset="0"/>
                </a:rPr>
                <a:t> Learning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FCB5528F-D7C9-4CAF-B624-CC38C62BC2B6}"/>
                </a:ext>
              </a:extLst>
            </p:cNvPr>
            <p:cNvSpPr txBox="1"/>
            <p:nvPr userDrawn="1"/>
          </p:nvSpPr>
          <p:spPr>
            <a:xfrm>
              <a:off x="6185165" y="2908443"/>
              <a:ext cx="2898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udiowide" panose="02000503000000020004" pitchFamily="2" charset="0"/>
                </a:rPr>
                <a:t>Defence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B5AFF025-2A73-443D-9D71-1B9AE77FA65F}"/>
                </a:ext>
              </a:extLst>
            </p:cNvPr>
            <p:cNvSpPr txBox="1"/>
            <p:nvPr userDrawn="1"/>
          </p:nvSpPr>
          <p:spPr>
            <a:xfrm>
              <a:off x="9179626" y="2900950"/>
              <a:ext cx="29040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udiowide" panose="02000503000000020004" pitchFamily="2" charset="0"/>
                </a:rPr>
                <a:t>Computational 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2524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S -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288032"/>
            <a:ext cx="12192000" cy="836712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10199949" y="418964"/>
            <a:ext cx="1720139" cy="576064"/>
          </a:xfrm>
          <a:prstGeom prst="rect">
            <a:avLst/>
          </a:prstGeom>
          <a:solidFill>
            <a:srgbClr val="00006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911" y="418964"/>
            <a:ext cx="9683717" cy="576064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chemeClr val="bg1"/>
                </a:solidFill>
                <a:latin typeface="Varela Round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1911" y="1398338"/>
            <a:ext cx="11648177" cy="4705424"/>
          </a:xfrm>
        </p:spPr>
        <p:txBody>
          <a:bodyPr>
            <a:normAutofit/>
          </a:bodyPr>
          <a:lstStyle>
            <a:lvl1pPr marL="342900" indent="-3429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6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71911" y="6356351"/>
            <a:ext cx="3182489" cy="365125"/>
          </a:xfrm>
        </p:spPr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599722" y="6356351"/>
            <a:ext cx="4992555" cy="365125"/>
          </a:xfrm>
        </p:spPr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182488" cy="365125"/>
          </a:xfrm>
        </p:spPr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A438F02-B68A-4145-A298-09D2C33B2FBF}"/>
              </a:ext>
            </a:extLst>
          </p:cNvPr>
          <p:cNvSpPr txBox="1"/>
          <p:nvPr userDrawn="1"/>
        </p:nvSpPr>
        <p:spPr>
          <a:xfrm>
            <a:off x="4338948" y="-19745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VS</a:t>
            </a:r>
            <a:r>
              <a:rPr lang="de-DE" sz="1400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– NUR FÜR DEN DIENSTGEBRAUCH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FA0C786-EF71-487D-ACF8-6C3FE8DFF2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44268" y="438141"/>
            <a:ext cx="1231499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91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S - Titel und Inhalt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288032"/>
            <a:ext cx="12192000" cy="836712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10199949" y="418964"/>
            <a:ext cx="1720139" cy="576064"/>
          </a:xfrm>
          <a:prstGeom prst="rect">
            <a:avLst/>
          </a:prstGeom>
          <a:solidFill>
            <a:srgbClr val="00006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911" y="418964"/>
            <a:ext cx="9683717" cy="576064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chemeClr val="bg1"/>
                </a:solidFill>
                <a:latin typeface="Varela Round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71911" y="6356351"/>
            <a:ext cx="3182489" cy="365125"/>
          </a:xfrm>
        </p:spPr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599722" y="6356351"/>
            <a:ext cx="4992555" cy="365125"/>
          </a:xfrm>
        </p:spPr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182488" cy="365125"/>
          </a:xfrm>
        </p:spPr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A438F02-B68A-4145-A298-09D2C33B2FBF}"/>
              </a:ext>
            </a:extLst>
          </p:cNvPr>
          <p:cNvSpPr txBox="1"/>
          <p:nvPr userDrawn="1"/>
        </p:nvSpPr>
        <p:spPr>
          <a:xfrm>
            <a:off x="4338948" y="-19745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VS</a:t>
            </a:r>
            <a:r>
              <a:rPr lang="de-DE" sz="1400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– NUR FÜR DEN DIENSTGEBRAUCH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FA0C786-EF71-487D-ACF8-6C3FE8DFF2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44268" y="438141"/>
            <a:ext cx="1231499" cy="536494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7AAC28B-D089-4A2A-A47B-F336DDAF5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10" y="1394421"/>
            <a:ext cx="5824090" cy="4634904"/>
          </a:xfrm>
        </p:spPr>
        <p:txBody>
          <a:bodyPr>
            <a:normAutofit/>
          </a:bodyPr>
          <a:lstStyle>
            <a:lvl1pPr marL="342900" indent="-3429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6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B0C1FBD-14A3-438F-BE32-39A3E3BB33B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5997" y="1394421"/>
            <a:ext cx="5824090" cy="4634904"/>
          </a:xfrm>
        </p:spPr>
        <p:txBody>
          <a:bodyPr>
            <a:normAutofit/>
          </a:bodyPr>
          <a:lstStyle>
            <a:lvl1pPr marL="342900" indent="-3429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6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26518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S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288032"/>
            <a:ext cx="12192000" cy="836712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10199949" y="418964"/>
            <a:ext cx="1720139" cy="576064"/>
          </a:xfrm>
          <a:prstGeom prst="rect">
            <a:avLst/>
          </a:prstGeom>
          <a:solidFill>
            <a:srgbClr val="00006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911" y="418964"/>
            <a:ext cx="9683717" cy="576064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chemeClr val="bg1"/>
                </a:solidFill>
                <a:latin typeface="Varela Round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71911" y="6356351"/>
            <a:ext cx="3182489" cy="365125"/>
          </a:xfrm>
        </p:spPr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599722" y="6356351"/>
            <a:ext cx="4992555" cy="365125"/>
          </a:xfrm>
        </p:spPr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182488" cy="365125"/>
          </a:xfrm>
        </p:spPr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A438F02-B68A-4145-A298-09D2C33B2FBF}"/>
              </a:ext>
            </a:extLst>
          </p:cNvPr>
          <p:cNvSpPr txBox="1"/>
          <p:nvPr userDrawn="1"/>
        </p:nvSpPr>
        <p:spPr>
          <a:xfrm>
            <a:off x="4338948" y="-19745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VS</a:t>
            </a:r>
            <a:r>
              <a:rPr lang="de-DE" sz="1400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– NUR FÜR DEN DIENSTGEBRAUCH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FA0C786-EF71-487D-ACF8-6C3FE8DFF2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44268" y="438141"/>
            <a:ext cx="1231499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55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off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9551" y="3468886"/>
            <a:ext cx="10363200" cy="1470025"/>
          </a:xfrm>
        </p:spPr>
        <p:txBody>
          <a:bodyPr>
            <a:normAutofit/>
          </a:bodyPr>
          <a:lstStyle>
            <a:lvl1pPr algn="l">
              <a:defRPr sz="2000">
                <a:latin typeface="Varela Round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9522" y="4960760"/>
            <a:ext cx="10383229" cy="10605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0" y="290759"/>
            <a:ext cx="12192000" cy="83155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solidFill>
                <a:srgbClr val="0000CC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53CF433-7E48-4F0B-89FC-CDEF45F138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2015" y="332898"/>
            <a:ext cx="1726511" cy="75214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9680732F-A9AC-45A5-8991-6E19CDFB8721}"/>
              </a:ext>
            </a:extLst>
          </p:cNvPr>
          <p:cNvSpPr txBox="1"/>
          <p:nvPr userDrawn="1"/>
        </p:nvSpPr>
        <p:spPr>
          <a:xfrm>
            <a:off x="209551" y="474205"/>
            <a:ext cx="4829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0" dirty="0">
                <a:solidFill>
                  <a:schemeClr val="bg1"/>
                </a:solidFill>
                <a:latin typeface="Audiowide" panose="02000503000000020004" pitchFamily="2" charset="0"/>
              </a:rPr>
              <a:t>Think Future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746B87A3-0C23-487C-BB71-CC942B5E6A6B}"/>
              </a:ext>
            </a:extLst>
          </p:cNvPr>
          <p:cNvGrpSpPr/>
          <p:nvPr userDrawn="1"/>
        </p:nvGrpSpPr>
        <p:grpSpPr>
          <a:xfrm>
            <a:off x="0" y="1196752"/>
            <a:ext cx="12192000" cy="2050118"/>
            <a:chOff x="0" y="1196752"/>
            <a:chExt cx="12192000" cy="2050118"/>
          </a:xfrm>
        </p:grpSpPr>
        <p:sp>
          <p:nvSpPr>
            <p:cNvPr id="43" name="Rechteck 25"/>
            <p:cNvSpPr>
              <a:spLocks noChangeArrowheads="1"/>
            </p:cNvSpPr>
            <p:nvPr userDrawn="1"/>
          </p:nvSpPr>
          <p:spPr bwMode="auto">
            <a:xfrm>
              <a:off x="1" y="2708027"/>
              <a:ext cx="65" cy="18466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de-DE" sz="120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44" name="Rechteck 26"/>
            <p:cNvSpPr>
              <a:spLocks noChangeArrowheads="1"/>
            </p:cNvSpPr>
            <p:nvPr userDrawn="1"/>
          </p:nvSpPr>
          <p:spPr bwMode="auto">
            <a:xfrm>
              <a:off x="1" y="1196752"/>
              <a:ext cx="65" cy="18466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de-DE" sz="1200">
                <a:solidFill>
                  <a:prstClr val="black"/>
                </a:solidFill>
                <a:latin typeface="Arial" charset="0"/>
              </a:endParaRPr>
            </a:p>
          </p:txBody>
        </p:sp>
        <p:cxnSp>
          <p:nvCxnSpPr>
            <p:cNvPr id="46" name="Gerade Verbindung 19"/>
            <p:cNvCxnSpPr>
              <a:cxnSpLocks noChangeShapeType="1"/>
            </p:cNvCxnSpPr>
            <p:nvPr userDrawn="1"/>
          </p:nvCxnSpPr>
          <p:spPr bwMode="auto">
            <a:xfrm>
              <a:off x="0" y="1196752"/>
              <a:ext cx="12192000" cy="0"/>
            </a:xfrm>
            <a:prstGeom prst="line">
              <a:avLst/>
            </a:prstGeom>
            <a:noFill/>
            <a:ln w="9525" algn="ctr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Gerade Verbindung 18"/>
            <p:cNvCxnSpPr>
              <a:cxnSpLocks noChangeShapeType="1"/>
            </p:cNvCxnSpPr>
            <p:nvPr userDrawn="1"/>
          </p:nvCxnSpPr>
          <p:spPr bwMode="auto">
            <a:xfrm>
              <a:off x="0" y="3246870"/>
              <a:ext cx="12192000" cy="0"/>
            </a:xfrm>
            <a:prstGeom prst="line">
              <a:avLst/>
            </a:prstGeom>
            <a:noFill/>
            <a:ln w="9525" algn="ctr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3E8934FA-4EC5-42E7-B25B-A5520C4FB8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83" y="1271291"/>
              <a:ext cx="2910120" cy="1637758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DFA834FD-4625-4905-8D4F-85066F61ED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420" y="1274360"/>
              <a:ext cx="2910462" cy="1634688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CEA4267-64E3-403A-AB29-55DFF16BF8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967" y="1284656"/>
              <a:ext cx="2910462" cy="1623456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CFED2EF3-B7F3-4DC1-8E2C-D86BD12221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9626" y="1284656"/>
              <a:ext cx="2898098" cy="1623456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F897139F-991E-4D2D-9709-9812AE47B0D6}"/>
                </a:ext>
              </a:extLst>
            </p:cNvPr>
            <p:cNvSpPr txBox="1"/>
            <p:nvPr userDrawn="1"/>
          </p:nvSpPr>
          <p:spPr>
            <a:xfrm>
              <a:off x="118842" y="2908443"/>
              <a:ext cx="2898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udiowide" panose="02000503000000020004" pitchFamily="2" charset="0"/>
                </a:rPr>
                <a:t>Aerospace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4C24855-1C0E-4BEF-9E36-134C57DAB511}"/>
                </a:ext>
              </a:extLst>
            </p:cNvPr>
            <p:cNvSpPr txBox="1"/>
            <p:nvPr userDrawn="1"/>
          </p:nvSpPr>
          <p:spPr>
            <a:xfrm>
              <a:off x="3160785" y="2902066"/>
              <a:ext cx="2898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>
                  <a:latin typeface="Audiowide" panose="02000503000000020004" pitchFamily="2" charset="0"/>
                </a:rPr>
                <a:t>Machine</a:t>
              </a:r>
              <a:r>
                <a:rPr lang="de-DE" sz="1400" dirty="0">
                  <a:latin typeface="Audiowide" panose="02000503000000020004" pitchFamily="2" charset="0"/>
                </a:rPr>
                <a:t> Learning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6A2487C-342A-4529-AC14-25387A08FBE5}"/>
                </a:ext>
              </a:extLst>
            </p:cNvPr>
            <p:cNvSpPr txBox="1"/>
            <p:nvPr userDrawn="1"/>
          </p:nvSpPr>
          <p:spPr>
            <a:xfrm>
              <a:off x="6185165" y="2908443"/>
              <a:ext cx="2898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udiowide" panose="02000503000000020004" pitchFamily="2" charset="0"/>
                </a:rPr>
                <a:t>Defence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E787CD6-D456-4802-A73A-E3E19F55633F}"/>
                </a:ext>
              </a:extLst>
            </p:cNvPr>
            <p:cNvSpPr txBox="1"/>
            <p:nvPr userDrawn="1"/>
          </p:nvSpPr>
          <p:spPr>
            <a:xfrm>
              <a:off x="9179626" y="2900950"/>
              <a:ext cx="29040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Audiowide" panose="02000503000000020004" pitchFamily="2" charset="0"/>
                </a:rPr>
                <a:t>Computational 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861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en -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288032"/>
            <a:ext cx="12192000" cy="836712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10199949" y="418964"/>
            <a:ext cx="1720139" cy="576064"/>
          </a:xfrm>
          <a:prstGeom prst="rect">
            <a:avLst/>
          </a:prstGeom>
          <a:solidFill>
            <a:srgbClr val="00006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911" y="418964"/>
            <a:ext cx="9683717" cy="576064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chemeClr val="bg1"/>
                </a:solidFill>
                <a:latin typeface="Varela Round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1911" y="1398338"/>
            <a:ext cx="11648177" cy="4705424"/>
          </a:xfrm>
        </p:spPr>
        <p:txBody>
          <a:bodyPr>
            <a:normAutofit/>
          </a:bodyPr>
          <a:lstStyle>
            <a:lvl1pPr marL="342900" indent="-3429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6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71911" y="6356351"/>
            <a:ext cx="3182489" cy="365125"/>
          </a:xfrm>
        </p:spPr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599722" y="6356351"/>
            <a:ext cx="4992555" cy="365125"/>
          </a:xfrm>
        </p:spPr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182488" cy="365125"/>
          </a:xfrm>
        </p:spPr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FA0C786-EF71-487D-ACF8-6C3FE8DFF2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44268" y="438141"/>
            <a:ext cx="1231499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64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en - Titel und Inhalt 2 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288032"/>
            <a:ext cx="12192000" cy="836712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10199949" y="418964"/>
            <a:ext cx="1720139" cy="576064"/>
          </a:xfrm>
          <a:prstGeom prst="rect">
            <a:avLst/>
          </a:prstGeom>
          <a:solidFill>
            <a:srgbClr val="00006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911" y="418964"/>
            <a:ext cx="9683717" cy="576064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chemeClr val="bg1"/>
                </a:solidFill>
                <a:latin typeface="Varela Round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71911" y="6356351"/>
            <a:ext cx="3182489" cy="365125"/>
          </a:xfrm>
        </p:spPr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599722" y="6356351"/>
            <a:ext cx="4992555" cy="365125"/>
          </a:xfrm>
        </p:spPr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182488" cy="365125"/>
          </a:xfrm>
        </p:spPr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FA0C786-EF71-487D-ACF8-6C3FE8DFF2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44268" y="438141"/>
            <a:ext cx="1231499" cy="536494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7AAC28B-D089-4A2A-A47B-F336DDAF5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10" y="1394421"/>
            <a:ext cx="5824090" cy="4634904"/>
          </a:xfrm>
        </p:spPr>
        <p:txBody>
          <a:bodyPr>
            <a:normAutofit/>
          </a:bodyPr>
          <a:lstStyle>
            <a:lvl1pPr marL="342900" indent="-3429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6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B0C1FBD-14A3-438F-BE32-39A3E3BB33B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5997" y="1394421"/>
            <a:ext cx="5824090" cy="4634904"/>
          </a:xfrm>
        </p:spPr>
        <p:txBody>
          <a:bodyPr>
            <a:normAutofit/>
          </a:bodyPr>
          <a:lstStyle>
            <a:lvl1pPr marL="342900" indent="-3429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6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00010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en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288032"/>
            <a:ext cx="12192000" cy="836712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10199949" y="418964"/>
            <a:ext cx="1720139" cy="576064"/>
          </a:xfrm>
          <a:prstGeom prst="rect">
            <a:avLst/>
          </a:prstGeom>
          <a:solidFill>
            <a:srgbClr val="00006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911" y="418964"/>
            <a:ext cx="9683717" cy="576064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chemeClr val="bg1"/>
                </a:solidFill>
                <a:latin typeface="Varela Round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71911" y="6356351"/>
            <a:ext cx="3182489" cy="365125"/>
          </a:xfrm>
        </p:spPr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599722" y="6356351"/>
            <a:ext cx="4992555" cy="365125"/>
          </a:xfrm>
        </p:spPr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182488" cy="365125"/>
          </a:xfrm>
        </p:spPr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FA0C786-EF71-487D-ACF8-6C3FE8DFF2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44268" y="438141"/>
            <a:ext cx="1231499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35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86C7-DF44-4BE5-86D8-51A2BA60671C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99723" y="6356351"/>
            <a:ext cx="4992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22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  <p:sldLayoutId id="2147483670" r:id="rId4"/>
    <p:sldLayoutId id="2147483664" r:id="rId5"/>
    <p:sldLayoutId id="2147483671" r:id="rId6"/>
    <p:sldLayoutId id="2147483672" r:id="rId7"/>
    <p:sldLayoutId id="2147483673" r:id="rId8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7548B-A5A5-4A64-879F-701AC523E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Weiterentwicklung der IC-UAS Simulation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B60098-648E-4D16-9114-6DEE22863A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Ismaning, 15.04.2021</a:t>
            </a:r>
          </a:p>
          <a:p>
            <a:endParaRPr lang="de-DE" dirty="0"/>
          </a:p>
          <a:p>
            <a:r>
              <a:rPr lang="de-DE" dirty="0"/>
              <a:t>Nhan Khanh Le</a:t>
            </a:r>
          </a:p>
        </p:txBody>
      </p:sp>
    </p:spTree>
    <p:extLst>
      <p:ext uri="{BB962C8B-B14F-4D97-AF65-F5344CB8AC3E}">
        <p14:creationId xmlns:p14="http://schemas.microsoft.com/office/powerpoint/2010/main" val="179962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773052-1B83-4586-9AEC-E42176F0E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Auswertungen – OFS Messungen mit Kompensationsfilter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674965-75D6-4D56-8338-B1BC9CE95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8B8D46-F40A-4EFB-8642-FDC7F645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CBB026-6BF7-4E18-9890-0C3B6075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2A01A92-7FC1-42D2-A628-E71452F40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79" y="3618241"/>
            <a:ext cx="5586474" cy="28310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2ECB186-017B-42E8-BA53-6E1D5828D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732" y="1155340"/>
            <a:ext cx="5586475" cy="283106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415459D-54C7-4416-B1BC-4E45E497E423}"/>
              </a:ext>
            </a:extLst>
          </p:cNvPr>
          <p:cNvSpPr txBox="1"/>
          <p:nvPr/>
        </p:nvSpPr>
        <p:spPr>
          <a:xfrm>
            <a:off x="636860" y="3986403"/>
            <a:ext cx="5072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Beobachtung</a:t>
            </a:r>
            <a:r>
              <a:rPr lang="de-DE" sz="12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Die unerwünschte Messungen von OFS wegen höhere Drehrate kann für Roll und Pitch mit dem gemessenen Drehraten kompensierte werden, indem man diese Messfehlern aus dem Messungen abziehen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Jedoch ist es nicht der Fall für die Yaw Achse. Da eine konstante Drehungen in einer Richtung führt zum OFS beide positive und negative Messungen [100 – 110s, 150 – 170s, 230 – 250s]. Deswegen kann die Messfehlern nicht direkt abgezogen werden.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Aus diesem Grund wurde ein </a:t>
            </a:r>
            <a:r>
              <a:rPr lang="de-DE" sz="1200" dirty="0" err="1"/>
              <a:t>Window</a:t>
            </a:r>
            <a:r>
              <a:rPr lang="de-DE" sz="1200" dirty="0"/>
              <a:t>-filter, die die Messungen mit höheren Drehrate um die Yaw Achse unterdrückt, eingesetzt.</a:t>
            </a:r>
          </a:p>
          <a:p>
            <a:endParaRPr 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155B5D0-87A2-4059-92A3-AB5C62588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2" y="1283036"/>
            <a:ext cx="5212895" cy="264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84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3CBBCF-1AD0-4FA5-BAE1-5DEDE3801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Auswertung – Berechnete Geschwindigkeit ohne Kompensationsfilter, ohne LP Filter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4506A3-A033-4C21-AA6B-E485AA4C8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B4E9E5-8B65-49D3-ACA7-7D5A1F79B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BF0814-5EDF-430B-909A-753CDEB41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7C09DBB-2E25-4FB1-865B-6570B5A3B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0" y="1395213"/>
            <a:ext cx="10342486" cy="524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14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CB5CF-0EBA-459E-A0A4-D8E9F468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Auswertung – Berechnete Geschwindigkeit mit Kompensationsfilter, ohne LP 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67E04-FDF9-4041-8D97-3E974ADFB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CFBE96-A065-4FE7-B24D-D7D9091CB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DB616B-2F58-4CD0-A0C0-6C9652E0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CA2F6-FEDF-41F5-8798-3914F3239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CDA78E-0C2A-4946-842E-EBF20BA67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4" y="1238457"/>
            <a:ext cx="11203619" cy="567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04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E0CF4-11F1-4602-9416-D71EB27AE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Auswertung – Berechnete Geschwindigkeit mit Kompensationsfilter, mit LP Filter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7F5187-6F57-4517-9344-5D6B77674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BF8192-9945-4843-9946-55318C47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CBAC03-5AFE-4C72-B9AF-6D03E77B6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39ABF1E-C57D-4AC9-BAB7-69F201C92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3" y="1274996"/>
            <a:ext cx="10903190" cy="552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78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195F5-A889-4DA6-B7C8-EC5D19F7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Auswertung – Berechnete Geschwindigkeit mit LP Filter - Zeitverzögerung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707101-B07C-496A-8091-1A16BE64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FDD3F5-5D5D-4D65-9ADC-E08111A0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965CC9-6CAD-418C-867E-76ECBF147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A5A35B1-E799-440D-9CB6-B6ED40A34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1522876"/>
            <a:ext cx="9284965" cy="470535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32C42F7-2785-484D-B284-540ED28FF8FF}"/>
              </a:ext>
            </a:extLst>
          </p:cNvPr>
          <p:cNvSpPr txBox="1"/>
          <p:nvPr/>
        </p:nvSpPr>
        <p:spPr>
          <a:xfrm>
            <a:off x="271911" y="3238330"/>
            <a:ext cx="38173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Wegen der Diskontinuität von OFS ist ein LP Filter nötig.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Unteranwendung von LP Filter ist die Zeitverzögerung eindeutig merkbar.</a:t>
            </a:r>
          </a:p>
        </p:txBody>
      </p:sp>
    </p:spTree>
    <p:extLst>
      <p:ext uri="{BB962C8B-B14F-4D97-AF65-F5344CB8AC3E}">
        <p14:creationId xmlns:p14="http://schemas.microsoft.com/office/powerpoint/2010/main" val="4156951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1EAF84-58D2-4FE2-AC43-FE1F5FA68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Auswertung – Berechnete Geschwindigkeit mit LP Filter – Yaw Achse Unempfindlichkeit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528C58-F57E-46F7-B1C5-4B87C4D53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210475-5064-4B6B-BC52-973592BC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B1774D-0397-4A76-9D8A-7237589E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7189ECD-FFCC-463E-8F88-D23959786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296" y="1369622"/>
            <a:ext cx="9284965" cy="4705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5F42757-2246-4144-9DE1-79268D5058B6}"/>
                  </a:ext>
                </a:extLst>
              </p:cNvPr>
              <p:cNvSpPr txBox="1"/>
              <p:nvPr/>
            </p:nvSpPr>
            <p:spPr>
              <a:xfrm>
                <a:off x="271911" y="3238330"/>
                <a:ext cx="381739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600" dirty="0"/>
                  <a:t>Wegen der Rauschen von höhere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de-DE" sz="1600" dirty="0"/>
                  <a:t> ist die Kompensation um die Yaw Achse nötig.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600" dirty="0"/>
                  <a:t>Unteranwendung von dieser Filter ist die Messwerte von OFS nicht mehr empfindlich.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5F42757-2246-4144-9DE1-79268D505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11" y="3238330"/>
                <a:ext cx="3817398" cy="1569660"/>
              </a:xfrm>
              <a:prstGeom prst="rect">
                <a:avLst/>
              </a:prstGeom>
              <a:blipFill>
                <a:blip r:embed="rId3"/>
                <a:stretch>
                  <a:fillRect l="-639" t="-1163" r="-1438" b="-38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6979075-2F15-45F0-9C4C-4351DD5FFAA7}"/>
              </a:ext>
            </a:extLst>
          </p:cNvPr>
          <p:cNvCxnSpPr>
            <a:cxnSpLocks/>
          </p:cNvCxnSpPr>
          <p:nvPr/>
        </p:nvCxnSpPr>
        <p:spPr>
          <a:xfrm flipV="1">
            <a:off x="3826276" y="2388093"/>
            <a:ext cx="3986074" cy="1926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017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D8C53-EA06-4FA3-BE45-F3A6BEDE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 von OFS in einem Normalen Flug mit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D62565-2866-4BE4-BE28-8CE9296E4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Im Folgenden werden wir die Performanz von OFS während einem normalen Flug auswerten. </a:t>
            </a:r>
          </a:p>
          <a:p>
            <a:pPr>
              <a:lnSpc>
                <a:spcPct val="150000"/>
              </a:lnSpc>
            </a:pPr>
            <a:r>
              <a:rPr lang="de-DE" dirty="0"/>
              <a:t>Die Kompensationsfilter wird angewendet.</a:t>
            </a:r>
          </a:p>
          <a:p>
            <a:pPr>
              <a:lnSpc>
                <a:spcPct val="150000"/>
              </a:lnSpc>
            </a:pPr>
            <a:r>
              <a:rPr lang="de-DE" dirty="0"/>
              <a:t>Eine </a:t>
            </a:r>
            <a:r>
              <a:rPr lang="de-DE" dirty="0" err="1"/>
              <a:t>Lowpass</a:t>
            </a:r>
            <a:r>
              <a:rPr lang="de-DE" dirty="0"/>
              <a:t> Filter (IIR/ FIR) mit einem Cut-off Frequenz von 5 - 10 Hz wird ausprobiert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17514C-707F-405C-963F-BB8EFAA00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09269A-85C1-4638-B978-B30093EA8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E10EF5-1382-44D4-978A-68AF5002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735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151C7B-2082-4EE7-A7A4-9199C7B0D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416" y="1824361"/>
            <a:ext cx="7798808" cy="395220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FD57DE3-E5AA-4E1B-AEA9-132A771A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Auswertungen – Motion Kompensation von OFS Messungen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EE55C0-7FE6-45B8-9481-003A71569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55D36-45A1-4C90-83F7-FD16E9480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4E5F10-DF51-4062-ABE6-4F88806E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6242925-DEC6-463A-B9B4-AFE3EAFBC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213" y="3989269"/>
            <a:ext cx="5468539" cy="2771297"/>
          </a:xfr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8FE2717-1B46-49E0-BD77-E73253127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214" y="1169959"/>
            <a:ext cx="5542875" cy="2780098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D826D25-5A78-4926-B22B-ED471D5A64DF}"/>
              </a:ext>
            </a:extLst>
          </p:cNvPr>
          <p:cNvCxnSpPr/>
          <p:nvPr/>
        </p:nvCxnSpPr>
        <p:spPr>
          <a:xfrm flipV="1">
            <a:off x="2707689" y="1695635"/>
            <a:ext cx="5228948" cy="6125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4AF003C-6E8E-4702-892B-BD45E75C8612}"/>
              </a:ext>
            </a:extLst>
          </p:cNvPr>
          <p:cNvCxnSpPr/>
          <p:nvPr/>
        </p:nvCxnSpPr>
        <p:spPr>
          <a:xfrm flipV="1">
            <a:off x="4563122" y="2308194"/>
            <a:ext cx="3852909" cy="10298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4054E06-2A8E-4C22-B0C5-E9C7BE1A5E3C}"/>
              </a:ext>
            </a:extLst>
          </p:cNvPr>
          <p:cNvCxnSpPr/>
          <p:nvPr/>
        </p:nvCxnSpPr>
        <p:spPr>
          <a:xfrm flipV="1">
            <a:off x="5104660" y="1429305"/>
            <a:ext cx="5415379" cy="38085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0C00111-662A-4DBB-BFA1-ECB042F80315}"/>
              </a:ext>
            </a:extLst>
          </p:cNvPr>
          <p:cNvCxnSpPr/>
          <p:nvPr/>
        </p:nvCxnSpPr>
        <p:spPr>
          <a:xfrm flipV="1">
            <a:off x="2947386" y="1509204"/>
            <a:ext cx="6241002" cy="33823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695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57DE3-E5AA-4E1B-AEA9-132A771A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Auswertungen – Diskontinuität von OFS Messungen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EE55C0-7FE6-45B8-9481-003A71569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55D36-45A1-4C90-83F7-FD16E9480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4E5F10-DF51-4062-ABE6-4F88806E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7" name="Inhaltsplatzhalter 26">
            <a:extLst>
              <a:ext uri="{FF2B5EF4-FFF2-40B4-BE49-F238E27FC236}">
                <a16:creationId xmlns:a16="http://schemas.microsoft.com/office/drawing/2014/main" id="{AC403D51-8988-4DBB-A5B3-CACB16AEE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531" y="1358283"/>
            <a:ext cx="9681763" cy="4856008"/>
          </a:xfr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B4EB5CA9-8B51-4775-BDD0-13679E12C41B}"/>
              </a:ext>
            </a:extLst>
          </p:cNvPr>
          <p:cNvSpPr txBox="1"/>
          <p:nvPr/>
        </p:nvSpPr>
        <p:spPr>
          <a:xfrm>
            <a:off x="165378" y="3309233"/>
            <a:ext cx="3182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In diesem Zeitintervall fliegen wir mit einer konstanten Geschwindigkeit. Jedoch schwingen die Messwerte von OFS.</a:t>
            </a:r>
          </a:p>
        </p:txBody>
      </p:sp>
    </p:spTree>
    <p:extLst>
      <p:ext uri="{BB962C8B-B14F-4D97-AF65-F5344CB8AC3E}">
        <p14:creationId xmlns:p14="http://schemas.microsoft.com/office/powerpoint/2010/main" val="2386939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6">
            <a:extLst>
              <a:ext uri="{FF2B5EF4-FFF2-40B4-BE49-F238E27FC236}">
                <a16:creationId xmlns:a16="http://schemas.microsoft.com/office/drawing/2014/main" id="{43261DDF-4FFA-4299-9EF7-72B0C83A9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5108" y="1895714"/>
            <a:ext cx="8259013" cy="4185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FD57DE3-E5AA-4E1B-AEA9-132A771A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Auswertungen – Berechnete Geschwindigkeit aus OFS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EE55C0-7FE6-45B8-9481-003A71569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55D36-45A1-4C90-83F7-FD16E9480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4E5F10-DF51-4062-ABE6-4F88806E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9" name="Inhaltsplatzhalter 6">
            <a:extLst>
              <a:ext uri="{FF2B5EF4-FFF2-40B4-BE49-F238E27FC236}">
                <a16:creationId xmlns:a16="http://schemas.microsoft.com/office/drawing/2014/main" id="{BA3DA529-2782-4033-8BBF-E302937D8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04" y="3726457"/>
            <a:ext cx="5412756" cy="2743028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6242925-DEC6-463A-B9B4-AFE3EAFBC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21" y="1171099"/>
            <a:ext cx="5324279" cy="2698190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D5FF7A4-E1E5-4006-88DA-F8EA5A775B21}"/>
              </a:ext>
            </a:extLst>
          </p:cNvPr>
          <p:cNvSpPr txBox="1"/>
          <p:nvPr/>
        </p:nvSpPr>
        <p:spPr>
          <a:xfrm>
            <a:off x="4287915" y="1287262"/>
            <a:ext cx="237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Muss noch analysiert werden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D172C26-FE4C-428C-B5C0-41737860F83A}"/>
              </a:ext>
            </a:extLst>
          </p:cNvPr>
          <p:cNvCxnSpPr/>
          <p:nvPr/>
        </p:nvCxnSpPr>
        <p:spPr>
          <a:xfrm flipH="1">
            <a:off x="5752730" y="1731146"/>
            <a:ext cx="213064" cy="70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8F7685C-1AA5-4ACA-BFE8-969A2B41FB16}"/>
              </a:ext>
            </a:extLst>
          </p:cNvPr>
          <p:cNvCxnSpPr/>
          <p:nvPr/>
        </p:nvCxnSpPr>
        <p:spPr>
          <a:xfrm>
            <a:off x="5965794" y="1731146"/>
            <a:ext cx="5166804" cy="1287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241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29297E-7225-46BD-AAA6-1EEB14664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Mathematisches Modell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1346AC8-009F-4B48-9E11-6FAAB53C35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de-DE" dirty="0"/>
                  <a:t>Definition und Hintergrund</a:t>
                </a: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de-DE" dirty="0"/>
                  <a:t>   [</a:t>
                </a:r>
                <a:r>
                  <a:rPr lang="de-DE" dirty="0" err="1"/>
                  <a:t>pixels</a:t>
                </a:r>
                <a:r>
                  <a:rPr lang="de-DE" dirty="0"/>
                  <a:t>]	: gesamte Anzahl von Pixels jeder Achse. OFS PMW3901: </a:t>
                </a:r>
                <a:r>
                  <a:rPr lang="de-DE" dirty="0" err="1"/>
                  <a:t>Nx</a:t>
                </a:r>
                <a:r>
                  <a:rPr lang="de-DE" dirty="0"/>
                  <a:t> = Ny = 35</a:t>
                </a: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𝑝𝑥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𝑝𝑦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   [grad]		: Öffnungswinkel des Kameras. OFS PW3901: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𝑝𝑥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𝑝𝑦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=42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Grad</m:t>
                    </m:r>
                  </m:oMath>
                </a14:m>
                <a:endParaRPr lang="de-DE" dirty="0"/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de-DE" dirty="0"/>
                  <a:t>  [</a:t>
                </a:r>
                <a:r>
                  <a:rPr lang="de-DE" dirty="0" err="1"/>
                  <a:t>pixels</a:t>
                </a:r>
                <a:r>
                  <a:rPr lang="de-DE" dirty="0"/>
                  <a:t>]	: Anzahl von akkumulierte Pixels Veränderungen nach einem Zeitintervall.</a:t>
                </a: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de-DE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	: Drehrate von UAV in Bodyframe.</a:t>
                </a: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DE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de-DE" dirty="0"/>
                  <a:t>			: Messungen von </a:t>
                </a:r>
                <a:r>
                  <a:rPr lang="de-DE" dirty="0" err="1"/>
                  <a:t>Lidar</a:t>
                </a:r>
                <a:endParaRPr lang="de-DE" dirty="0"/>
              </a:p>
              <a:p>
                <a:pPr>
                  <a:lnSpc>
                    <a:spcPct val="150000"/>
                  </a:lnSpc>
                </a:pPr>
                <a:endParaRPr lang="de-DE" dirty="0"/>
              </a:p>
              <a:p>
                <a:pPr>
                  <a:lnSpc>
                    <a:spcPct val="150000"/>
                  </a:lnSpc>
                </a:pPr>
                <a:r>
                  <a:rPr lang="de-DE" dirty="0" err="1"/>
                  <a:t>Paramter</a:t>
                </a:r>
                <a:r>
                  <a:rPr lang="de-DE" dirty="0"/>
                  <a:t> von OFS PMW 3901</a:t>
                </a: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=35</m:t>
                    </m:r>
                    <m:r>
                      <a:rPr lang="de-DE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de-DE" dirty="0"/>
                  <a:t>   [</a:t>
                </a:r>
                <a:r>
                  <a:rPr lang="de-DE" dirty="0" err="1"/>
                  <a:t>pixels</a:t>
                </a:r>
                <a:r>
                  <a:rPr lang="de-DE" dirty="0"/>
                  <a:t>]	</a:t>
                </a: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𝑝𝑥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𝑝𝑦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=42</m:t>
                    </m:r>
                  </m:oMath>
                </a14:m>
                <a:r>
                  <a:rPr lang="de-DE" dirty="0"/>
                  <a:t>   [grad]		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1346AC8-009F-4B48-9E11-6FAAB53C35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896C99-3D6A-442B-B252-4B347F0F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4561A0-6AF3-4697-8A84-BC170EA63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B591F1-A8C9-47B0-878A-1C9D03B6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354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6">
            <a:extLst>
              <a:ext uri="{FF2B5EF4-FFF2-40B4-BE49-F238E27FC236}">
                <a16:creationId xmlns:a16="http://schemas.microsoft.com/office/drawing/2014/main" id="{E1C80CDB-44F3-404E-99A0-B01E328F0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844" y="1776351"/>
            <a:ext cx="8053132" cy="4081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FD57DE3-E5AA-4E1B-AEA9-132A771A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Auswertungen – Berechnete Geschwindigkeit aus OFS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6242925-DEC6-463A-B9B4-AFE3EAFBC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329" y="1214917"/>
            <a:ext cx="5324279" cy="269819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EE55C0-7FE6-45B8-9481-003A71569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55D36-45A1-4C90-83F7-FD16E9480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4E5F10-DF51-4062-ABE6-4F88806E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9" name="Inhaltsplatzhalter 6">
            <a:extLst>
              <a:ext uri="{FF2B5EF4-FFF2-40B4-BE49-F238E27FC236}">
                <a16:creationId xmlns:a16="http://schemas.microsoft.com/office/drawing/2014/main" id="{BA3DA529-2782-4033-8BBF-E302937D8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52" y="3816898"/>
            <a:ext cx="5412756" cy="274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55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BADD31-625A-4812-B096-D937D252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Auswertungen – Berechnete Geschwindigkeit aus OFS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D661FD-77ED-4469-89D3-0308A9C92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68BE7D-2DBE-4A25-95D8-22DC586F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CCCE66-ECAF-4C05-9C17-5D9CF683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793317E-E045-42A8-88BD-6149B019A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18" y="1398588"/>
            <a:ext cx="928496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83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47803-C431-476E-A946-2A560B29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Offene Probleme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87E63-3EE9-48C5-ACFA-9CC363359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CBBF1E-470F-4DD7-B4C9-B251A58E6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1EA676-52BE-4420-87F8-3834E439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3CD2DDD-8BDA-40D3-B5F4-5E47F4A9A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9A697AF-D62C-410D-837C-59D94F8D5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076" y="1367807"/>
            <a:ext cx="9886573" cy="486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39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F7DB9-1A61-4994-8A6B-F0C46B2B8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Offene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1EA786-3D19-426E-9D2D-232975CCE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11" y="1398338"/>
            <a:ext cx="2036283" cy="4705424"/>
          </a:xfrm>
        </p:spPr>
        <p:txBody>
          <a:bodyPr>
            <a:normAutofit/>
          </a:bodyPr>
          <a:lstStyle/>
          <a:p>
            <a:r>
              <a:rPr lang="de-DE" sz="1200" dirty="0"/>
              <a:t>Was führt zum starke Messfehlern im Zeitbereich [325 – 330 s] ? Das Kompensationsverfahren wurde angewendet aber reicht nicht</a:t>
            </a:r>
          </a:p>
          <a:p>
            <a:endParaRPr lang="de-DE" sz="1200" dirty="0"/>
          </a:p>
          <a:p>
            <a:pPr marL="0" indent="0">
              <a:buNone/>
            </a:pPr>
            <a:r>
              <a:rPr lang="de-DE" sz="1200" dirty="0"/>
              <a:t>Kompensation auf Y Achse war gut, jedoch gilt es nicht für X Achse</a:t>
            </a:r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318080-4AD7-4176-B85B-681057115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E19F60-8292-4D37-8C34-6B64B921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9841E6-6DF0-4C53-84CC-C33E0E8D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C5DA259-8ABB-4951-8303-55F7EEE9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24" y="1398338"/>
            <a:ext cx="9617476" cy="4942972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1485304-AD74-4B33-9AE3-F2D295E6ACC6}"/>
              </a:ext>
            </a:extLst>
          </p:cNvPr>
          <p:cNvCxnSpPr/>
          <p:nvPr/>
        </p:nvCxnSpPr>
        <p:spPr>
          <a:xfrm flipV="1">
            <a:off x="2210540" y="2219417"/>
            <a:ext cx="1651246" cy="2396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2DDD9608-B443-40D8-B6F1-260101DC6D8B}"/>
              </a:ext>
            </a:extLst>
          </p:cNvPr>
          <p:cNvSpPr/>
          <p:nvPr/>
        </p:nvSpPr>
        <p:spPr>
          <a:xfrm>
            <a:off x="3599722" y="1944210"/>
            <a:ext cx="647101" cy="1420427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937AE20-2B0D-4DED-9BE2-1C155C0674AD}"/>
              </a:ext>
            </a:extLst>
          </p:cNvPr>
          <p:cNvSpPr/>
          <p:nvPr/>
        </p:nvSpPr>
        <p:spPr>
          <a:xfrm>
            <a:off x="8670351" y="2008573"/>
            <a:ext cx="647101" cy="1420427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407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EE6233-0ED4-4F96-8836-5BFF1340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Offene Probleme - Zoom in Zeitbereich 325 – 330 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961CF17-C132-454D-8923-847B853A7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883" y="1398588"/>
            <a:ext cx="9456235" cy="470535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A12469-4D79-44F4-AD4E-76DC7344C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295743-955F-4463-91C3-4D70EBC32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ACFBED-22F4-477E-920D-FBFE7D940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758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E4B00-2B76-449A-956F-CDCE2D12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15572E-BEDE-4D97-945D-F7BAFE72B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375AD9-4774-4775-BE45-7643F0672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B5B7B7-2FC6-4312-ABF8-897EA7C2C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232D64-580E-4E89-B7B8-6D02F542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DF177FE-6DC2-43B5-B6C4-AC1BFAD20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920" y="1524633"/>
            <a:ext cx="9200157" cy="470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25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2AF76B-B663-465E-90EC-B789B285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 von OFS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D8784EF-060E-4AD7-B479-2A5AD0C3E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7981" y="1664917"/>
            <a:ext cx="6147024" cy="4354142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A93C66-2773-41F2-A6E9-3D9AEDE7C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3D90A-3150-4A3A-988D-F7D54A361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FA630A-BF47-4915-BB48-CC397FC61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5F04A76-25DF-4793-A5E5-710FF0696F3C}"/>
              </a:ext>
            </a:extLst>
          </p:cNvPr>
          <p:cNvSpPr txBox="1"/>
          <p:nvPr/>
        </p:nvSpPr>
        <p:spPr>
          <a:xfrm>
            <a:off x="271911" y="1731146"/>
            <a:ext cx="4992555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OFS liefert die akkumulierte Anzahl von Pixels nach einem Zeitintervall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Aus diesen Messwerten kann die zurückgelegten Distanz berechnet werden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Die Geschwindigkeit wird aus dem Distanz und Abtastrate ermittelt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475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64BBE7-215A-4E6C-8043-B019E1CFC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Mathematisches Modell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E7479CB-48FC-4465-859D-422358D96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8935" y="1323014"/>
            <a:ext cx="4474128" cy="470535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40A780-7EDA-4C63-96DE-324F3D15F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E107DA-381C-49A3-862B-C8CEF26D3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53CB2-4D30-471E-8D0C-A1C6E28D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B21C188-83FD-4508-B85F-1812F2A35AE2}"/>
              </a:ext>
            </a:extLst>
          </p:cNvPr>
          <p:cNvSpPr txBox="1"/>
          <p:nvPr/>
        </p:nvSpPr>
        <p:spPr>
          <a:xfrm>
            <a:off x="2314112" y="6147971"/>
            <a:ext cx="10591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/>
              <a:t>http://lup.lub.lu.se/luur/download?func=downloadFile&amp;recordOId=8905295&amp;fileOId=8905299</a:t>
            </a:r>
          </a:p>
        </p:txBody>
      </p:sp>
    </p:spTree>
    <p:extLst>
      <p:ext uri="{BB962C8B-B14F-4D97-AF65-F5344CB8AC3E}">
        <p14:creationId xmlns:p14="http://schemas.microsoft.com/office/powerpoint/2010/main" val="50725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B3286F-1ABD-4D05-AE1C-31E64242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Auswertungen der Messwerten von OFS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88426D-F967-49F7-A3CD-E669B9FE7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11" y="1398338"/>
            <a:ext cx="6963390" cy="470542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e-DE" dirty="0"/>
              <a:t>Um die Analyse zu vereinfachen, wir benutzen die Bodyframe für alle Berechnungen und Auswertungen.</a:t>
            </a:r>
          </a:p>
          <a:p>
            <a:pPr>
              <a:lnSpc>
                <a:spcPct val="150000"/>
              </a:lnSpc>
            </a:pPr>
            <a:r>
              <a:rPr lang="de-DE" dirty="0"/>
              <a:t>Die Messungen hängen von diesen Faktoren ab: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Bewegungen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Drehrate 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Distanz zum Boden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Veränderung von Objekte auf dem Boden </a:t>
            </a:r>
          </a:p>
          <a:p>
            <a:pPr>
              <a:lnSpc>
                <a:spcPct val="150000"/>
              </a:lnSpc>
            </a:pPr>
            <a:r>
              <a:rPr lang="de-DE" dirty="0"/>
              <a:t>Anmerkungen: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Höhere Drehrate verschlechtert die Berechnungen von Geschwindigkeit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Die Messungen von OFS sind diskrete und sprunghaft, das führt dazu, das Smoothing/ Filter nötig ist.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Je höhere Abtastrate desto besser. (PMW3901 – 100 Hz ist nicht ausreichend für Flüge mit schnellen Dynamik) 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706297-8CAE-4ABE-80FC-01ADB8314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B789E4-6AED-42DF-8BEE-D6F387FC0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C55E21-A14E-4BA3-A29D-1BCAD1C6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84081A6-5ECC-4BA5-A3C5-33ACE8CC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097" y="2108698"/>
            <a:ext cx="4567991" cy="32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2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773052-1B83-4586-9AEC-E42176F0E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Auswertungen - OFS Messungen ohne Kompensationsfilter 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674965-75D6-4D56-8338-B1BC9CE95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8B8D46-F40A-4EFB-8642-FDC7F645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CBB026-6BF7-4E18-9890-0C3B6075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2A01A92-7FC1-42D2-A628-E71452F40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79" y="3769167"/>
            <a:ext cx="5586474" cy="28310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2ECB186-017B-42E8-BA53-6E1D5828D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68" y="1183038"/>
            <a:ext cx="5586475" cy="283106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6C1E75D-9B77-4A09-9145-945471C57488}"/>
              </a:ext>
            </a:extLst>
          </p:cNvPr>
          <p:cNvSpPr txBox="1"/>
          <p:nvPr/>
        </p:nvSpPr>
        <p:spPr>
          <a:xfrm>
            <a:off x="532661" y="3977525"/>
            <a:ext cx="545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Drehungen um x-Achse (Roll) ohne Bewegungen führt zum Messungen von OFS in y-Achse [125 - 135 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Drehungen um y-Achse (Pitch) ohne Bewegungen führt zum Messungen von OFS in x-Achse [135 - 145 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Drehungen um z-Achse (Yaw) ohne Bewegungen führt zum Messungen von OFS in den beiden Achsen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6B07E63-8806-4D19-9EBE-13BFD9625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3" y="1131769"/>
            <a:ext cx="5586476" cy="283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36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773052-1B83-4586-9AEC-E42176F0E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Auswertungen – OFS Messungen mit Kompensationsfilter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674965-75D6-4D56-8338-B1BC9CE95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8B8D46-F40A-4EFB-8642-FDC7F645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CBB026-6BF7-4E18-9890-0C3B6075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2A01A92-7FC1-42D2-A628-E71452F40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79" y="3618241"/>
            <a:ext cx="5586474" cy="28310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2ECB186-017B-42E8-BA53-6E1D5828D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732" y="1155340"/>
            <a:ext cx="5586475" cy="283106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7DD801-2DB2-4B64-8229-9B5E958CB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0" y="1204324"/>
            <a:ext cx="5212895" cy="264174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415459D-54C7-4416-B1BC-4E45E497E423}"/>
              </a:ext>
            </a:extLst>
          </p:cNvPr>
          <p:cNvSpPr txBox="1"/>
          <p:nvPr/>
        </p:nvSpPr>
        <p:spPr>
          <a:xfrm>
            <a:off x="636860" y="3986403"/>
            <a:ext cx="5072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Beobachtung</a:t>
            </a:r>
            <a:r>
              <a:rPr lang="de-DE" sz="12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Die unerwünschte Messungen von OFS wegen höhere Drehrate kann für Roll und Pitch mit dem gemessenen Drehraten kompensierte werden, indem man diese Messfehlern aus dem Messungen abziehen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Jedoch ist es nicht der Fall für die Yaw Achse. Da eine konstante Drehungen in einer Richtung führt zum OFS beide positive und negative Messungen [100 – 110s, 150 – 170s, 230 – 250s]. Deswegen kann die Messfehlern nicht direkt abgezogen werden.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Aus diesem Grund wurde ein </a:t>
            </a:r>
            <a:r>
              <a:rPr lang="de-DE" sz="1200" dirty="0" err="1"/>
              <a:t>Window</a:t>
            </a:r>
            <a:r>
              <a:rPr lang="de-DE" sz="1200" dirty="0"/>
              <a:t>-filter, die die Messungen mit höheren Drehrate um die Yaw Achse unterdrückt, eingesetzt.</a:t>
            </a:r>
          </a:p>
          <a:p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946324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57DE3-E5AA-4E1B-AEA9-132A771A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Auswertungen – OFS Messungen mit Kompensationsfilter - Formel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EE55C0-7FE6-45B8-9481-003A71569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55D36-45A1-4C90-83F7-FD16E9480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4E5F10-DF51-4062-ABE6-4F88806E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2EE1459-584B-4F06-AE2B-3102DFA79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430" y="2392836"/>
            <a:ext cx="6860559" cy="3476731"/>
          </a:xfrm>
          <a:prstGeom prst="rect">
            <a:avLst/>
          </a:prstGeom>
        </p:spPr>
      </p:pic>
      <p:sp>
        <p:nvSpPr>
          <p:cNvPr id="30" name="Inhaltsplatzhalter 29">
            <a:extLst>
              <a:ext uri="{FF2B5EF4-FFF2-40B4-BE49-F238E27FC236}">
                <a16:creationId xmlns:a16="http://schemas.microsoft.com/office/drawing/2014/main" id="{FFEBEE7A-33F0-4244-89EB-CD7516863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11" y="1398338"/>
            <a:ext cx="5960213" cy="4705424"/>
          </a:xfrm>
        </p:spPr>
        <p:txBody>
          <a:bodyPr/>
          <a:lstStyle/>
          <a:p>
            <a:r>
              <a:rPr lang="de-DE" sz="1400" b="1" dirty="0"/>
              <a:t>Die Formular für die Kompensation von OFSs Messungen ist:</a:t>
            </a:r>
          </a:p>
          <a:p>
            <a:endParaRPr lang="de-DE" dirty="0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6D7FCDAE-1B21-40E9-82F3-89A860D6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" y="1791285"/>
            <a:ext cx="5498776" cy="210021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201F86B2-60F7-4176-9EF1-83908209EB02}"/>
              </a:ext>
            </a:extLst>
          </p:cNvPr>
          <p:cNvSpPr txBox="1"/>
          <p:nvPr/>
        </p:nvSpPr>
        <p:spPr>
          <a:xfrm>
            <a:off x="338044" y="4111526"/>
            <a:ext cx="54987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u="sng" dirty="0"/>
              <a:t>Erklärung von „</a:t>
            </a:r>
            <a:r>
              <a:rPr lang="de-DE" sz="1200" u="sng" dirty="0" err="1"/>
              <a:t>errorYawScale</a:t>
            </a:r>
            <a:r>
              <a:rPr lang="de-DE" sz="1200" u="sng" dirty="0"/>
              <a:t>“ – Kompensation um die </a:t>
            </a:r>
            <a:r>
              <a:rPr lang="de-DE" sz="1200" u="sng" dirty="0" err="1"/>
              <a:t>yaw</a:t>
            </a:r>
            <a:r>
              <a:rPr lang="de-DE" sz="1200" u="sng" dirty="0"/>
              <a:t> Achse:</a:t>
            </a:r>
          </a:p>
          <a:p>
            <a:pPr marL="171450" indent="-171450">
              <a:buFontTx/>
              <a:buChar char="-"/>
            </a:pPr>
            <a:r>
              <a:rPr lang="de-DE" sz="1200" dirty="0" err="1"/>
              <a:t>rThres</a:t>
            </a:r>
            <a:r>
              <a:rPr lang="de-DE" sz="1200" dirty="0"/>
              <a:t> = 0.8 [</a:t>
            </a:r>
            <a:r>
              <a:rPr lang="de-DE" sz="1200" dirty="0" err="1"/>
              <a:t>rad</a:t>
            </a:r>
            <a:r>
              <a:rPr lang="de-DE" sz="1200" dirty="0"/>
              <a:t>/s]</a:t>
            </a:r>
          </a:p>
          <a:p>
            <a:pPr marL="171450" indent="-171450">
              <a:buFontTx/>
              <a:buChar char="-"/>
            </a:pPr>
            <a:r>
              <a:rPr lang="de-DE" sz="1200" dirty="0" err="1"/>
              <a:t>dampingCoeff</a:t>
            </a:r>
            <a:r>
              <a:rPr lang="de-DE" sz="1200" dirty="0"/>
              <a:t> = 0.3 </a:t>
            </a:r>
          </a:p>
          <a:p>
            <a:r>
              <a:rPr lang="de-DE" sz="1200" dirty="0"/>
              <a:t>Wenn die </a:t>
            </a:r>
            <a:r>
              <a:rPr lang="de-DE" sz="1200" dirty="0" err="1"/>
              <a:t>Drahrate</a:t>
            </a:r>
            <a:r>
              <a:rPr lang="de-DE" sz="1200" dirty="0"/>
              <a:t> um die Yaw Achse ( r ) größer als 0.8 </a:t>
            </a:r>
            <a:r>
              <a:rPr lang="de-DE" sz="1200" dirty="0" err="1"/>
              <a:t>rad</a:t>
            </a:r>
            <a:r>
              <a:rPr lang="de-DE" sz="1200" dirty="0"/>
              <a:t>/s oder kleiner als </a:t>
            </a:r>
          </a:p>
          <a:p>
            <a:r>
              <a:rPr lang="de-DE" sz="1200" dirty="0"/>
              <a:t>- 0.8 </a:t>
            </a:r>
            <a:r>
              <a:rPr lang="de-DE" sz="1200" dirty="0" err="1"/>
              <a:t>rad</a:t>
            </a:r>
            <a:r>
              <a:rPr lang="de-DE" sz="1200" dirty="0"/>
              <a:t>/s werden die Messwerte von OFS bis auf 30% gedämpft. (nicht mehr berücksichtigt).</a:t>
            </a:r>
          </a:p>
          <a:p>
            <a:endParaRPr lang="de-DE" sz="1400" u="sng" dirty="0"/>
          </a:p>
          <a:p>
            <a:endParaRPr lang="de-DE" sz="1400" u="sng" dirty="0"/>
          </a:p>
        </p:txBody>
      </p:sp>
    </p:spTree>
    <p:extLst>
      <p:ext uri="{BB962C8B-B14F-4D97-AF65-F5344CB8AC3E}">
        <p14:creationId xmlns:p14="http://schemas.microsoft.com/office/powerpoint/2010/main" val="2839801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83107-7DF5-4C0D-A218-680D7EE4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Auswertungen – OFS Messungen mit Kompensationsfilter - Formel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5DAD9A-35DD-4535-96C5-8168DEA9B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15.04.2021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820C72-B7B0-4EF8-B3A5-BB77831D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AMDC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313030-4478-4455-A9D0-BFD67E0E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38E609A-27C5-4F10-9D86-09D6530B2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11" y="1210598"/>
            <a:ext cx="11143896" cy="564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7491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Benutzerdefiniert 8">
      <a:dk1>
        <a:srgbClr val="0C0C0C"/>
      </a:dk1>
      <a:lt1>
        <a:sysClr val="window" lastClr="FFFFFF"/>
      </a:lt1>
      <a:dk2>
        <a:srgbClr val="000066"/>
      </a:dk2>
      <a:lt2>
        <a:srgbClr val="EEECE1"/>
      </a:lt2>
      <a:accent1>
        <a:srgbClr val="000066"/>
      </a:accent1>
      <a:accent2>
        <a:srgbClr val="0A0AFF"/>
      </a:accent2>
      <a:accent3>
        <a:srgbClr val="5B5BFF"/>
      </a:accent3>
      <a:accent4>
        <a:srgbClr val="ADADFF"/>
      </a:accent4>
      <a:accent5>
        <a:srgbClr val="858585"/>
      </a:accent5>
      <a:accent6>
        <a:srgbClr val="E6E6E6"/>
      </a:accent6>
      <a:hlink>
        <a:srgbClr val="0000FF"/>
      </a:hlink>
      <a:folHlink>
        <a:srgbClr val="800080"/>
      </a:folHlink>
    </a:clrScheme>
    <a:fontScheme name="Benutzerdefiniert 3">
      <a:majorFont>
        <a:latin typeface="Varela Round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985</Words>
  <Application>Microsoft Office PowerPoint</Application>
  <PresentationFormat>Breitbild</PresentationFormat>
  <Paragraphs>152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4" baseType="lpstr">
      <vt:lpstr>Open Sans</vt:lpstr>
      <vt:lpstr>Cambria Math</vt:lpstr>
      <vt:lpstr>Arial</vt:lpstr>
      <vt:lpstr>Calibri</vt:lpstr>
      <vt:lpstr>Courier New</vt:lpstr>
      <vt:lpstr>Varela Round</vt:lpstr>
      <vt:lpstr>Audiowide</vt:lpstr>
      <vt:lpstr>Wingdings</vt:lpstr>
      <vt:lpstr>Larissa</vt:lpstr>
      <vt:lpstr>Weiterentwicklung der IC-UAS Simulation</vt:lpstr>
      <vt:lpstr>Mathematisches Modell</vt:lpstr>
      <vt:lpstr>Arbeitsweise von OFS</vt:lpstr>
      <vt:lpstr>Mathematisches Modell</vt:lpstr>
      <vt:lpstr>Auswertungen der Messwerten von OFS </vt:lpstr>
      <vt:lpstr>Auswertungen - OFS Messungen ohne Kompensationsfilter  </vt:lpstr>
      <vt:lpstr>Auswertungen – OFS Messungen mit Kompensationsfilter </vt:lpstr>
      <vt:lpstr>Auswertungen – OFS Messungen mit Kompensationsfilter - Formel</vt:lpstr>
      <vt:lpstr>Auswertungen – OFS Messungen mit Kompensationsfilter - Formel</vt:lpstr>
      <vt:lpstr>Auswertungen – OFS Messungen mit Kompensationsfilter </vt:lpstr>
      <vt:lpstr>Auswertung – Berechnete Geschwindigkeit ohne Kompensationsfilter, ohne LP Filter</vt:lpstr>
      <vt:lpstr>Auswertung – Berechnete Geschwindigkeit mit Kompensationsfilter, ohne LP Filter</vt:lpstr>
      <vt:lpstr>Auswertung – Berechnete Geschwindigkeit mit Kompensationsfilter, mit LP Filter</vt:lpstr>
      <vt:lpstr>Auswertung – Berechnete Geschwindigkeit mit LP Filter - Zeitverzögerung</vt:lpstr>
      <vt:lpstr>Auswertung – Berechnete Geschwindigkeit mit LP Filter – Yaw Achse Unempfindlichkeit</vt:lpstr>
      <vt:lpstr>Auswertung von OFS in einem Normalen Flug mit</vt:lpstr>
      <vt:lpstr>Auswertungen – Motion Kompensation von OFS Messungen</vt:lpstr>
      <vt:lpstr>Auswertungen – Diskontinuität von OFS Messungen </vt:lpstr>
      <vt:lpstr>Auswertungen – Berechnete Geschwindigkeit aus OFS</vt:lpstr>
      <vt:lpstr>Auswertungen – Berechnete Geschwindigkeit aus OFS</vt:lpstr>
      <vt:lpstr>Auswertungen – Berechnete Geschwindigkeit aus OFS</vt:lpstr>
      <vt:lpstr>Offene Probleme</vt:lpstr>
      <vt:lpstr>Offene Probleme</vt:lpstr>
      <vt:lpstr>Offene Probleme - Zoom in Zeitbereich 325 – 330 s</vt:lpstr>
      <vt:lpstr>PowerPoint-Präsentation</vt:lpstr>
    </vt:vector>
  </TitlesOfParts>
  <Manager>AMDC GmbH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AMDC GmbH</dc:creator>
  <cp:lastModifiedBy>Nhan Khanh Le</cp:lastModifiedBy>
  <cp:revision>428</cp:revision>
  <dcterms:created xsi:type="dcterms:W3CDTF">2020-01-14T10:05:56Z</dcterms:created>
  <dcterms:modified xsi:type="dcterms:W3CDTF">2021-04-15T11:20:33Z</dcterms:modified>
</cp:coreProperties>
</file>